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62" r:id="rId5"/>
    <p:sldId id="286" r:id="rId6"/>
    <p:sldId id="272" r:id="rId7"/>
    <p:sldId id="263" r:id="rId8"/>
    <p:sldId id="266" r:id="rId9"/>
    <p:sldId id="264" r:id="rId10"/>
    <p:sldId id="265" r:id="rId11"/>
    <p:sldId id="267" r:id="rId12"/>
    <p:sldId id="269" r:id="rId13"/>
    <p:sldId id="268" r:id="rId14"/>
    <p:sldId id="271" r:id="rId15"/>
    <p:sldId id="275" r:id="rId16"/>
    <p:sldId id="274" r:id="rId17"/>
    <p:sldId id="283" r:id="rId18"/>
    <p:sldId id="277" r:id="rId19"/>
    <p:sldId id="278" r:id="rId20"/>
    <p:sldId id="279" r:id="rId21"/>
    <p:sldId id="280" r:id="rId22"/>
    <p:sldId id="282" r:id="rId23"/>
    <p:sldId id="284" r:id="rId24"/>
    <p:sldId id="259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2497-7932-4A94-9269-FF78FF21E1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AC18-8EDC-4C07-9354-83BEC08CF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9542"/>
            <a:ext cx="6624736" cy="81448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Эффективная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коммуникация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363838"/>
            <a:ext cx="6624736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Спикер: Пестовская Ольга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dirty="0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Модель «Отправитель – получатель»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251906" name="Object 2"/>
          <p:cNvGraphicFramePr>
            <a:graphicFrameLocks noGrp="1" noChangeAspect="1"/>
          </p:cNvGraphicFramePr>
          <p:nvPr/>
        </p:nvGraphicFramePr>
        <p:xfrm>
          <a:off x="2627630" y="1203960"/>
          <a:ext cx="6329680" cy="334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CorelDRAW" r:id="rId2" imgW="9525" imgH="9525" progId="">
                  <p:embed/>
                </p:oleObj>
              </mc:Choice>
              <mc:Fallback>
                <p:oleObj name="CorelDRAW" r:id="rId2" imgW="9525" imgH="9525" progId="">
                  <p:embed/>
                  <p:pic>
                    <p:nvPicPr>
                      <p:cNvPr id="0" name="Изображение 716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630" y="1203960"/>
                        <a:ext cx="6329680" cy="33470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dirty="0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Важно!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475" y="1567815"/>
            <a:ext cx="5144770" cy="1991360"/>
          </a:xfrm>
        </p:spPr>
        <p:txBody>
          <a:bodyPr>
            <a:normAutofit fontScale="60000"/>
          </a:bodyPr>
          <a:lstStyle/>
          <a:p>
            <a:pPr algn="ctr">
              <a:buClr>
                <a:srgbClr val="FF3300"/>
              </a:buClr>
            </a:pPr>
            <a:r>
              <a:rPr lang="ru-RU" sz="56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  <a:sym typeface="+mn-ea"/>
              </a:rPr>
              <a:t>Ответственность</a:t>
            </a:r>
            <a:endParaRPr lang="ru-RU" sz="5600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  <a:p>
            <a:pPr algn="ctr">
              <a:buClr>
                <a:srgbClr val="FF3300"/>
              </a:buClr>
            </a:pPr>
            <a:r>
              <a:rPr lang="ru-RU" sz="56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  <a:sym typeface="+mn-ea"/>
              </a:rPr>
              <a:t>несёт </a:t>
            </a:r>
            <a:r>
              <a:rPr lang="ru-RU" sz="5600" u="sng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  <a:sym typeface="+mn-ea"/>
              </a:rPr>
              <a:t>отправитель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6019075" name="Text Box 3"/>
          <p:cNvSpPr txBox="1">
            <a:spLocks noChangeArrowheads="1"/>
          </p:cNvSpPr>
          <p:nvPr/>
        </p:nvSpPr>
        <p:spPr bwMode="auto">
          <a:xfrm>
            <a:off x="1907540" y="1069975"/>
            <a:ext cx="6493510" cy="1729740"/>
          </a:xfrm>
          <a:prstGeom prst="rect">
            <a:avLst/>
          </a:prstGeom>
          <a:solidFill>
            <a:srgbClr val="C3CD25"/>
          </a:solidFill>
          <a:ln w="9525" algn="ctr">
            <a:solidFill>
              <a:srgbClr val="003399"/>
            </a:solidFill>
            <a:miter lim="800000"/>
          </a:ln>
          <a:effectLst/>
        </p:spPr>
        <p:txBody>
          <a:bodyPr lIns="93600" tIns="46800" rIns="93600" bIns="468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345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9542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803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40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3300"/>
              </a:buClr>
            </a:pPr>
            <a:r>
              <a:rPr lang="ru-RU" sz="32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Ответственность</a:t>
            </a:r>
            <a:endParaRPr lang="ru-RU" sz="3200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  <a:p>
            <a:pPr algn="ctr">
              <a:buClr>
                <a:srgbClr val="FF3300"/>
              </a:buClr>
            </a:pPr>
            <a:r>
              <a:rPr lang="ru-RU" sz="32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несёт </a:t>
            </a:r>
            <a:r>
              <a:rPr lang="ru-RU" sz="3200" u="sng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отправитель</a:t>
            </a:r>
            <a:endParaRPr lang="ru-RU" sz="3200" u="sng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5785" y="3147695"/>
            <a:ext cx="6585585" cy="1656080"/>
          </a:xfrm>
          <a:prstGeom prst="rect">
            <a:avLst/>
          </a:prstGeom>
          <a:solidFill>
            <a:srgbClr val="570057"/>
          </a:solidFill>
          <a:ln w="9525" algn="ctr">
            <a:solidFill>
              <a:srgbClr val="003399"/>
            </a:solidFill>
            <a:miter lim="800000"/>
          </a:ln>
          <a:effectLst/>
        </p:spPr>
        <p:txBody>
          <a:bodyPr lIns="93600" tIns="46800" rIns="93600" bIns="468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345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9542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803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40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Если получатель</a:t>
            </a:r>
            <a:endParaRPr lang="ru-RU" sz="3200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не понял сообщение, </a:t>
            </a:r>
            <a:endParaRPr lang="ru-RU" sz="3200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виноват </a:t>
            </a:r>
            <a:r>
              <a:rPr lang="ru-RU" sz="3200" u="sng" dirty="0">
                <a:solidFill>
                  <a:schemeClr val="bg1"/>
                </a:solidFill>
                <a:latin typeface="Renins Light" pitchFamily="2" charset="0"/>
                <a:ea typeface="Renins Light" pitchFamily="2" charset="0"/>
              </a:rPr>
              <a:t>отправитель</a:t>
            </a:r>
            <a:endParaRPr lang="ru-RU" sz="3200" u="sng" dirty="0">
              <a:solidFill>
                <a:schemeClr val="bg1"/>
              </a:solidFill>
              <a:latin typeface="Renins Light" pitchFamily="2" charset="0"/>
              <a:ea typeface="Renins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1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9075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Провал в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475" y="1567815"/>
            <a:ext cx="5144770" cy="1991360"/>
          </a:xfrm>
        </p:spPr>
        <p:txBody>
          <a:bodyPr>
            <a:normAutofit fontScale="25000"/>
          </a:bodyPr>
          <a:lstStyle/>
          <a:p>
            <a:pPr algn="ctr">
              <a:buFontTx/>
              <a:buNone/>
            </a:pPr>
            <a:r>
              <a:rPr lang="ru-RU" sz="5600" dirty="0" smtClean="0">
                <a:solidFill>
                  <a:srgbClr val="CCFF33"/>
                </a:solidFill>
                <a:latin typeface="Renins Light" pitchFamily="2" charset="0"/>
                <a:sym typeface="+mn-ea"/>
              </a:rPr>
              <a:t>ПОДУМАТЬ</a:t>
            </a:r>
            <a:r>
              <a:rPr lang="ru-RU" sz="5600" dirty="0" smtClean="0">
                <a:latin typeface="Renins Light" pitchFamily="2" charset="0"/>
                <a:sym typeface="+mn-ea"/>
              </a:rPr>
              <a:t> = </a:t>
            </a:r>
            <a:r>
              <a:rPr lang="ru-RU" sz="5600" b="1" dirty="0" smtClean="0">
                <a:solidFill>
                  <a:srgbClr val="B656A8"/>
                </a:solidFill>
                <a:latin typeface="Renins Light" pitchFamily="2" charset="0"/>
                <a:sym typeface="+mn-ea"/>
              </a:rPr>
              <a:t>СКАЗАТЬ</a:t>
            </a:r>
            <a:endParaRPr lang="ru-RU" sz="5600" b="1" dirty="0" smtClean="0">
              <a:solidFill>
                <a:srgbClr val="B656A8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endParaRPr lang="ru-RU" sz="5600" b="1" dirty="0" smtClean="0">
              <a:solidFill>
                <a:srgbClr val="0099FF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r>
              <a:rPr lang="ru-RU" sz="5600" b="1" dirty="0" smtClean="0">
                <a:solidFill>
                  <a:srgbClr val="B656A8"/>
                </a:solidFill>
                <a:latin typeface="Renins Light" pitchFamily="2" charset="0"/>
                <a:sym typeface="+mn-ea"/>
              </a:rPr>
              <a:t>СКАЗАТЬ </a:t>
            </a:r>
            <a:r>
              <a:rPr lang="ru-RU" sz="5600" b="1" dirty="0" smtClean="0">
                <a:latin typeface="Renins Light" pitchFamily="2" charset="0"/>
                <a:sym typeface="+mn-ea"/>
              </a:rPr>
              <a:t>= </a:t>
            </a:r>
            <a:r>
              <a:rPr lang="ru-RU" sz="5600" b="1" dirty="0" smtClean="0">
                <a:solidFill>
                  <a:srgbClr val="FFC000"/>
                </a:solidFill>
                <a:latin typeface="Renins Light" pitchFamily="2" charset="0"/>
                <a:sym typeface="+mn-ea"/>
              </a:rPr>
              <a:t>УСЛЫШАТЬ</a:t>
            </a:r>
            <a:endParaRPr lang="ru-RU" sz="5600" b="1" dirty="0" smtClean="0">
              <a:solidFill>
                <a:srgbClr val="FFC000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endParaRPr lang="ru-RU" sz="5600" b="1" dirty="0" smtClean="0">
              <a:solidFill>
                <a:srgbClr val="FFCC66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r>
              <a:rPr lang="ru-RU" sz="5600" b="1" dirty="0" smtClean="0">
                <a:solidFill>
                  <a:srgbClr val="FFCC66"/>
                </a:solidFill>
                <a:latin typeface="Renins Light" pitchFamily="2" charset="0"/>
                <a:sym typeface="+mn-ea"/>
              </a:rPr>
              <a:t>УСЛЫШАТЬ</a:t>
            </a:r>
            <a:r>
              <a:rPr lang="ru-RU" sz="5600" b="1" dirty="0" smtClean="0">
                <a:latin typeface="Renins Light" pitchFamily="2" charset="0"/>
                <a:sym typeface="+mn-ea"/>
              </a:rPr>
              <a:t> = </a:t>
            </a:r>
            <a:r>
              <a:rPr lang="ru-RU" sz="5600" b="1" dirty="0" smtClean="0">
                <a:solidFill>
                  <a:srgbClr val="C00000"/>
                </a:solidFill>
                <a:latin typeface="Renins Light" pitchFamily="2" charset="0"/>
                <a:sym typeface="+mn-ea"/>
              </a:rPr>
              <a:t>ПОНЯТЬ</a:t>
            </a:r>
            <a:endParaRPr lang="ru-RU" sz="5600" b="1" dirty="0" smtClean="0">
              <a:solidFill>
                <a:srgbClr val="C00000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endParaRPr lang="ru-RU" sz="5600" b="1" dirty="0" smtClean="0">
              <a:solidFill>
                <a:srgbClr val="FF9966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Renins Light" pitchFamily="2" charset="0"/>
                <a:sym typeface="+mn-ea"/>
              </a:rPr>
              <a:t>ПОНЯТЬ</a:t>
            </a:r>
            <a:r>
              <a:rPr lang="ru-RU" sz="5600" b="1" dirty="0" smtClean="0">
                <a:latin typeface="Renins Light" pitchFamily="2" charset="0"/>
                <a:sym typeface="+mn-ea"/>
              </a:rPr>
              <a:t> = </a:t>
            </a:r>
            <a:r>
              <a:rPr lang="ru-RU" sz="5600" b="1" dirty="0" smtClean="0">
                <a:solidFill>
                  <a:srgbClr val="6600FF"/>
                </a:solidFill>
                <a:latin typeface="Renins Light" pitchFamily="2" charset="0"/>
                <a:sym typeface="+mn-ea"/>
              </a:rPr>
              <a:t>ПРИНЯТЬ</a:t>
            </a:r>
            <a:endParaRPr lang="ru-RU" sz="5600" b="1" dirty="0" smtClean="0">
              <a:solidFill>
                <a:srgbClr val="6600FF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endParaRPr lang="ru-RU" sz="5600" b="1" dirty="0" smtClean="0">
              <a:solidFill>
                <a:srgbClr val="FF7C80"/>
              </a:solidFill>
              <a:latin typeface="Renins Light" pitchFamily="2" charset="0"/>
            </a:endParaRPr>
          </a:p>
          <a:p>
            <a:pPr algn="ctr">
              <a:buFontTx/>
              <a:buNone/>
            </a:pPr>
            <a:r>
              <a:rPr lang="ru-RU" sz="5600" b="1" dirty="0" smtClean="0">
                <a:solidFill>
                  <a:srgbClr val="6600FF"/>
                </a:solidFill>
                <a:latin typeface="Renins Light" pitchFamily="2" charset="0"/>
                <a:sym typeface="+mn-ea"/>
              </a:rPr>
              <a:t>ПРИНЯТЬ</a:t>
            </a:r>
            <a:r>
              <a:rPr lang="ru-RU" sz="5600" b="1" dirty="0" smtClean="0">
                <a:latin typeface="Renins Light" pitchFamily="2" charset="0"/>
                <a:sym typeface="+mn-ea"/>
              </a:rPr>
              <a:t> = </a:t>
            </a:r>
            <a:r>
              <a:rPr lang="ru-RU" sz="5600" b="1" dirty="0" smtClean="0">
                <a:solidFill>
                  <a:srgbClr val="FF0066"/>
                </a:solidFill>
                <a:latin typeface="Renins Light" pitchFamily="2" charset="0"/>
                <a:sym typeface="+mn-ea"/>
              </a:rPr>
              <a:t>СДЕЛАТЬ</a:t>
            </a: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  <p:cxnSp>
        <p:nvCxnSpPr>
          <p:cNvPr id="199" name="Google Shape;199;p29"/>
          <p:cNvCxnSpPr/>
          <p:nvPr/>
        </p:nvCxnSpPr>
        <p:spPr>
          <a:xfrm flipV="1">
            <a:off x="5148110" y="2139065"/>
            <a:ext cx="212090" cy="2190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99;p29"/>
          <p:cNvCxnSpPr/>
          <p:nvPr/>
        </p:nvCxnSpPr>
        <p:spPr>
          <a:xfrm flipV="1">
            <a:off x="5219865" y="3681480"/>
            <a:ext cx="212090" cy="2190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99;p29"/>
          <p:cNvCxnSpPr/>
          <p:nvPr/>
        </p:nvCxnSpPr>
        <p:spPr>
          <a:xfrm flipV="1">
            <a:off x="5219865" y="3147445"/>
            <a:ext cx="212090" cy="2190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99;p29"/>
          <p:cNvCxnSpPr/>
          <p:nvPr/>
        </p:nvCxnSpPr>
        <p:spPr>
          <a:xfrm flipV="1">
            <a:off x="5431955" y="2643255"/>
            <a:ext cx="212090" cy="2190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99;p29"/>
          <p:cNvCxnSpPr/>
          <p:nvPr/>
        </p:nvCxnSpPr>
        <p:spPr>
          <a:xfrm flipV="1">
            <a:off x="5360200" y="1635510"/>
            <a:ext cx="212090" cy="2190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Раппорт в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475" y="1567815"/>
            <a:ext cx="5144770" cy="1991360"/>
          </a:xfrm>
        </p:spPr>
        <p:txBody>
          <a:bodyPr>
            <a:normAutofit fontScale="30000"/>
          </a:bodyPr>
          <a:lstStyle/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335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Раппорт - </a:t>
            </a:r>
            <a:endParaRPr lang="ru-RU" sz="5335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335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это психологическая связь между людьми, контакт, сонастройка, позволяющая построить и поддерживать отношения взаимного доверия и</a:t>
            </a:r>
            <a:endParaRPr lang="ru-RU" sz="5335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335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понимания между людьми.</a:t>
            </a:r>
            <a:r>
              <a:rPr lang="ru-RU" sz="5335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</a:t>
            </a:r>
            <a:endParaRPr lang="ru-RU" sz="5335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Приёмы раппорта в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Приёмы раппорта в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655" y="889635"/>
            <a:ext cx="6965315" cy="2669540"/>
          </a:xfrm>
        </p:spPr>
        <p:txBody>
          <a:bodyPr>
            <a:normAutofit fontScale="25000"/>
          </a:bodyPr>
          <a:lstStyle/>
          <a:p>
            <a:pPr marL="457200"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1️Повторение ключевых слов.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Необходимо в речи собеседника выделять ключевые слова, те, которые несут смысловую нагрузку и повторять (возвращать) их партнёру тем самым демонстрировать своё внимание к теме разговора и доброжелательность.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2️Улыбка.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Симпатия и позитивный настрой очень просто демонстрируется при помощи улыбки. Если начинать и заканчивать разговор с улыбкой, то коммуникация на эмоциональном уровне будет очень эффективной.</a:t>
            </a:r>
            <a:endParaRPr lang="ru-RU" sz="5600" smtClean="0">
              <a:solidFill>
                <a:schemeClr val="tx1"/>
              </a:solidFill>
              <a:latin typeface="Renins Light" pitchFamily="2" charset="0"/>
            </a:endParaRPr>
          </a:p>
          <a:p>
            <a:pPr marL="457200"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3️Жестикуляция партнёра или присоединение по позе и жестам немаловажное умение.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Открытая поза, яркие жесты очень хорошо демонстрируют заинтересованность собеседника в коммуникации.</a:t>
            </a: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4️Комплимент</a:t>
            </a:r>
            <a:endParaRPr lang="ru-RU" sz="5600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В  приёмах раппорта важно не использовать их в течение всей беседы. Это может привести к обратной реакции.Все дозировано и очень индивидуально.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Приёмы раппорта в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655" y="889635"/>
            <a:ext cx="6965315" cy="2669540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/>
              <a:buNone/>
            </a:pPr>
            <a:r>
              <a:rPr lang="ru-RU" sz="1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Комплимент - искренний, косвенный, короткий, о внутренних качествах / способностях.</a:t>
            </a: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Например:</a:t>
            </a: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Мне приятно работать с пунктуальными людьми.</a:t>
            </a: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Для меня ценно, что Вы разбираетесь в вопросах...</a:t>
            </a: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Меня радует сотрудничество с вдумчивыми клиентами, как Вы.</a:t>
            </a:r>
            <a:br>
              <a:rPr lang="ru-RU" sz="1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endParaRPr lang="ru-RU" sz="1600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Эффективное слушание</a:t>
            </a: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655" y="889635"/>
            <a:ext cx="6965315" cy="2669540"/>
          </a:xfrm>
        </p:spPr>
        <p:txBody>
          <a:bodyPr>
            <a:normAutofit fontScale="30000"/>
          </a:bodyPr>
          <a:lstStyle/>
          <a:p>
            <a:pPr marL="167005" indent="-167005" algn="l" defTabSz="765175">
              <a:lnSpc>
                <a:spcPct val="150000"/>
              </a:lnSpc>
              <a:buFont typeface="Arial" panose="020B0604020202020204" pitchFamily="34" charset="0"/>
              <a:buNone/>
              <a:tabLst>
                <a:tab pos="3338195" algn="l"/>
              </a:tabLst>
            </a:pP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“ Мы слушаем половину того,что говорят,</a:t>
            </a:r>
            <a:b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Мы слышим половину того, что слушаем,</a:t>
            </a:r>
            <a:b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Мы запоминаем половину того, что слышим”</a:t>
            </a:r>
            <a:endParaRPr lang="en-GB" sz="5600" smtClean="0">
              <a:solidFill>
                <a:schemeClr val="tx1"/>
              </a:solidFill>
              <a:latin typeface="Renins Light" pitchFamily="2" charset="0"/>
            </a:endParaRPr>
          </a:p>
          <a:p>
            <a:pPr marL="167005" indent="-167005" algn="l" defTabSz="765175">
              <a:lnSpc>
                <a:spcPct val="150000"/>
              </a:lnSpc>
              <a:buFont typeface="Arial" panose="020B0604020202020204" pitchFamily="34" charset="0"/>
              <a:buNone/>
              <a:tabLst>
                <a:tab pos="3338195" algn="l"/>
              </a:tabLst>
            </a:pPr>
            <a:r>
              <a:rPr lang="en-GB" sz="5600" i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	</a:t>
            </a:r>
            <a:r>
              <a:rPr lang="ru-RU" sz="5600" i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</a:t>
            </a: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Symbol" panose="05050102010706020507" pitchFamily="18" charset="2"/>
              </a:rPr>
              <a:t></a:t>
            </a:r>
            <a:endParaRPr lang="en-GB" sz="5600" smtClean="0">
              <a:solidFill>
                <a:schemeClr val="tx1"/>
              </a:solidFill>
              <a:latin typeface="Renins Light" pitchFamily="2" charset="0"/>
            </a:endParaRPr>
          </a:p>
          <a:p>
            <a:pPr marL="167005" indent="-167005" algn="l" defTabSz="765175">
              <a:lnSpc>
                <a:spcPct val="150000"/>
              </a:lnSpc>
              <a:buFont typeface="Arial" panose="020B0604020202020204" pitchFamily="34" charset="0"/>
              <a:buNone/>
              <a:tabLst>
                <a:tab pos="3338195" algn="l"/>
              </a:tabLst>
            </a:pP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“ Мы слышим то, что хотим слышать</a:t>
            </a:r>
            <a:b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en-GB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и видим то, что хотим видеть ”</a:t>
            </a:r>
            <a:endParaRPr lang="en-GB" sz="5600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Принципы эмпатического слушания</a:t>
            </a: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655" y="889635"/>
            <a:ext cx="6965315" cy="2669540"/>
          </a:xfrm>
        </p:spPr>
        <p:txBody>
          <a:bodyPr>
            <a:normAutofit fontScale="25000"/>
          </a:bodyPr>
          <a:lstStyle/>
          <a:p>
            <a:pPr algn="l">
              <a:lnSpc>
                <a:spcPct val="70000"/>
              </a:lnSpc>
              <a:buFontTx/>
              <a:buNone/>
            </a:pPr>
            <a:r>
              <a:rPr lang="ru-RU" sz="5600" b="1" u="sng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Слушающий:</a:t>
            </a:r>
            <a:endParaRPr lang="ru-RU" sz="5600" b="1" u="sng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  <a:buFontTx/>
              <a:buNone/>
            </a:pPr>
            <a:endParaRPr lang="ru-RU" sz="5600" b="1" u="sng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 перебивает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 задаёт вопросов, кроме случая, когда совсем не понял или не расслышал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 советует (ни вслух, ни про себя)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 интерпретирует (ни вслух, ни про себя)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 критикует и не хвалит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  <a:buFontTx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(ни вслух, ни про себя)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Даёт «ага-угу» поддержку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algn="l">
              <a:lnSpc>
                <a:spcPct val="7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Все время отслеживает с </a:t>
            </a:r>
            <a:r>
              <a:rPr lang="ru-RU" sz="5600" b="1" i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другим</a:t>
            </a: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ли он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Анатомия послания (модель 4-х ушей)</a:t>
            </a: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graphicFrame>
        <p:nvGraphicFramePr>
          <p:cNvPr id="223234" name="Object 2"/>
          <p:cNvGraphicFramePr>
            <a:graphicFrameLocks noGrp="1" noChangeAspect="1"/>
          </p:cNvGraphicFramePr>
          <p:nvPr/>
        </p:nvGraphicFramePr>
        <p:xfrm>
          <a:off x="-2147483648" y="-1441715112"/>
          <a:ext cx="2147011200" cy="21470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CorelDRAW" r:id="rId2" imgW="9341485" imgH="6779260" progId="">
                  <p:embed/>
                </p:oleObj>
              </mc:Choice>
              <mc:Fallback>
                <p:oleObj name="CorelDRAW" r:id="rId2" imgW="9341485" imgH="6779260" progId="">
                  <p:embed/>
                  <p:pic>
                    <p:nvPicPr>
                      <p:cNvPr id="0" name="Изображение 1024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147483648" y="-1441715112"/>
                        <a:ext cx="2147011200" cy="21470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10" y="793115"/>
            <a:ext cx="6708140" cy="428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 fontScale="90000"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УЧАСТИЕ В ЭТОМ ТРЕНИНГЕ ПОЗВОЛИТ ВАМ :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1635646"/>
            <a:ext cx="6624736" cy="1314450"/>
          </a:xfrm>
        </p:spPr>
        <p:txBody>
          <a:bodyPr>
            <a:normAutofit fontScale="25000"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5600" u="sng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</a:t>
            </a:r>
            <a:r>
              <a:rPr lang="ru-RU" sz="5600" b="1" u="sng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УЗНАТЬ:</a:t>
            </a:r>
            <a:endParaRPr lang="en-US" sz="5600" b="1" u="sng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56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О базовых принципах </a:t>
            </a:r>
            <a:r>
              <a:rPr lang="ru-RU" sz="56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и приёмах эффективного общения:</a:t>
            </a:r>
            <a:endParaRPr lang="ru-RU" sz="5600" b="1" dirty="0" smtClean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56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О </a:t>
            </a: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модели «4-х ушей</a:t>
            </a:r>
            <a:r>
              <a:rPr lang="ru-RU" sz="56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» и принципах эмпатического слушания</a:t>
            </a:r>
            <a:endParaRPr lang="ru-RU" sz="5600" b="1" dirty="0" smtClean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56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56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</a:t>
            </a:r>
            <a:r>
              <a:rPr lang="ru-RU" sz="5600" b="1" u="sng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НАУЧИТЬСЯ:</a:t>
            </a:r>
            <a:endParaRPr lang="ru-RU" sz="5600" b="1" u="sng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Научитесь различать разные грани сообщения и слушать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«четырьмя ушами»</a:t>
            </a:r>
            <a:endParaRPr lang="en-US" sz="56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Научитесь лучше передавать информацию </a:t>
            </a:r>
            <a:endParaRPr lang="en-GB" sz="56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Усовершенствуете свои навыки хорошего слушателя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Модель 4-х ушей (тренировка)</a:t>
            </a: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23440" y="915670"/>
            <a:ext cx="6617335" cy="33534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600" b="0" i="0">
                <a:solidFill>
                  <a:srgbClr val="2C2D2E"/>
                </a:solidFill>
                <a:latin typeface="sans-serif"/>
                <a:ea typeface="sans-serif"/>
              </a:rPr>
              <a:t> </a:t>
            </a: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Руководитель – сотруднику: «И вы хотите сказать, что весь ваш отчёт уместился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на трёх страницах»?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Восприятие: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УХО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ФАКТОВ:_____________________________________________________________________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_____________________________________________________________________________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УХО ПРИЗЫВА:______________________________________________________________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_____________________________________________________________________________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УХО ИНФОРМАЦИИ О ГОВОРЯЩЕМ:__________________________________________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_____________________________________________________________________________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УХО ОТНОШЕНИЙ:___________________________________________________________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sz="1400" b="0" i="0">
                <a:solidFill>
                  <a:srgbClr val="2C2D2E"/>
                </a:solidFill>
                <a:latin typeface="sans-serif"/>
                <a:ea typeface="sans-serif"/>
              </a:rPr>
              <a:t>_____________________________</a:t>
            </a: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 fontScale="90000"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Итоги</a:t>
            </a:r>
            <a:b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</a:b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23440" y="915670"/>
            <a:ext cx="6617335" cy="127127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600" b="0" i="0">
                <a:solidFill>
                  <a:srgbClr val="2C2D2E"/>
                </a:solidFill>
                <a:latin typeface="sans-serif"/>
                <a:ea typeface="sans-serif"/>
              </a:rPr>
              <a:t>На тренинге изучили / повторили</a:t>
            </a:r>
            <a:endParaRPr sz="1600" b="0" i="0">
              <a:solidFill>
                <a:srgbClr val="2C2D2E"/>
              </a:solidFill>
              <a:latin typeface="sans-serif"/>
              <a:ea typeface="sans-serif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b="0" i="0">
                <a:solidFill>
                  <a:srgbClr val="2C2D2E"/>
                </a:solidFill>
                <a:latin typeface="sans-serif"/>
                <a:ea typeface="sans-serif"/>
              </a:rPr>
              <a:t>Б</a:t>
            </a:r>
            <a:r>
              <a:rPr lang="ru-RU" sz="1400" b="1" dirty="0">
                <a:latin typeface="Renins Light" pitchFamily="2" charset="0"/>
                <a:sym typeface="+mn-ea"/>
              </a:rPr>
              <a:t>азовые принципы </a:t>
            </a:r>
            <a:r>
              <a:rPr lang="ru-RU" sz="1400" b="1" dirty="0" smtClean="0">
                <a:latin typeface="Renins Light" pitchFamily="2" charset="0"/>
                <a:sym typeface="+mn-ea"/>
              </a:rPr>
              <a:t>и приёмы эффективного общения</a:t>
            </a:r>
            <a:endParaRPr lang="ru-RU" sz="1400" b="1" dirty="0" smtClean="0">
              <a:latin typeface="Renins Light" pitchFamily="2" charset="0"/>
              <a:sym typeface="+mn-ea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Renins Light" pitchFamily="2" charset="0"/>
                <a:sym typeface="+mn-ea"/>
              </a:rPr>
              <a:t>Приёмы раппорта</a:t>
            </a:r>
            <a:endParaRPr lang="ru-RU" sz="1400" b="1" dirty="0" smtClean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latin typeface="Renins Light" pitchFamily="2" charset="0"/>
                <a:sym typeface="+mn-ea"/>
              </a:rPr>
              <a:t>Модель «4-х ушей</a:t>
            </a:r>
            <a:r>
              <a:rPr lang="ru-RU" sz="1400" b="1" dirty="0" smtClean="0">
                <a:latin typeface="Renins Light" pitchFamily="2" charset="0"/>
                <a:sym typeface="+mn-ea"/>
              </a:rPr>
              <a:t>» и принципы эмпатического слушания</a:t>
            </a:r>
            <a:endParaRPr lang="ru-RU" sz="1400" b="1" dirty="0" smtClean="0">
              <a:solidFill>
                <a:schemeClr val="tx1"/>
              </a:solidFill>
              <a:latin typeface="Renins Light" pitchFamily="2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sz="1400" b="0" i="0">
              <a:solidFill>
                <a:srgbClr val="2C2D2E"/>
              </a:solidFill>
              <a:latin typeface="sans-serif"/>
              <a:ea typeface="sans-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 fontScale="90000"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Обратная связь</a:t>
            </a:r>
            <a:b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</a:br>
            <a:endParaRPr lang="ru-RU" sz="2220" b="1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23440" y="915670"/>
            <a:ext cx="66173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ru-RU" sz="1400" b="1" i="0">
                <a:solidFill>
                  <a:srgbClr val="2C2D2E"/>
                </a:solidFill>
                <a:latin typeface="sans-serif"/>
                <a:ea typeface="sans-serif"/>
              </a:rPr>
              <a:t>Что берете в работу? </a:t>
            </a:r>
            <a:br>
              <a:rPr lang="ru-RU" sz="1400" b="1" i="0">
                <a:solidFill>
                  <a:srgbClr val="2C2D2E"/>
                </a:solidFill>
                <a:latin typeface="sans-serif"/>
                <a:ea typeface="sans-serif"/>
              </a:rPr>
            </a:br>
            <a:br>
              <a:rPr lang="ru-RU" sz="1400" b="1" i="0">
                <a:solidFill>
                  <a:srgbClr val="2C2D2E"/>
                </a:solidFill>
                <a:latin typeface="sans-serif"/>
                <a:ea typeface="sans-serif"/>
              </a:rPr>
            </a:br>
            <a:br>
              <a:rPr lang="ru-RU" sz="1400" b="1" i="0">
                <a:solidFill>
                  <a:srgbClr val="2C2D2E"/>
                </a:solidFill>
                <a:latin typeface="sans-serif"/>
                <a:ea typeface="sans-serif"/>
              </a:rPr>
            </a:br>
            <a:r>
              <a:rPr lang="ru-RU" sz="1400" b="1" i="0">
                <a:solidFill>
                  <a:srgbClr val="2C2D2E"/>
                </a:solidFill>
                <a:latin typeface="sans-serif"/>
                <a:ea typeface="sans-serif"/>
              </a:rPr>
              <a:t>С чем уходите?</a:t>
            </a:r>
            <a:endParaRPr lang="ru-RU" sz="1400" b="1" i="0">
              <a:solidFill>
                <a:srgbClr val="2C2D2E"/>
              </a:solidFill>
              <a:latin typeface="sans-serif"/>
              <a:ea typeface="sans-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20" b="1" cap="none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</a:rPr>
              <a:t>Спасибо за внимание!</a:t>
            </a:r>
            <a:endParaRPr lang="ru-RU" sz="2220" b="1" cap="none" smtClean="0">
              <a:solidFill>
                <a:schemeClr val="accent1">
                  <a:lumMod val="75000"/>
                </a:schemeClr>
              </a:solidFill>
              <a:latin typeface="Renins 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2501265" y="900430"/>
            <a:ext cx="6185535" cy="1135380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>
                <a:solidFill>
                  <a:srgbClr val="2C2D2E"/>
                </a:solidFill>
                <a:latin typeface="sans-serif"/>
                <a:ea typeface="sans-serif"/>
              </a:rPr>
              <a:t>Спикер: Пестовская Ольга Викторовна</a:t>
            </a:r>
            <a:endParaRPr lang="ru-RU" sz="1600">
              <a:solidFill>
                <a:srgbClr val="2C2D2E"/>
              </a:solidFill>
              <a:latin typeface="sans-serif"/>
              <a:ea typeface="sans-serif"/>
            </a:endParaRPr>
          </a:p>
        </p:txBody>
      </p:sp>
      <p:pic>
        <p:nvPicPr>
          <p:cNvPr id="4" name="Замещающая рамка рисунка 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7765" y="2067560"/>
            <a:ext cx="2700655" cy="2545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355" y="255270"/>
            <a:ext cx="6624955" cy="4696460"/>
          </a:xfrm>
        </p:spPr>
        <p:txBody>
          <a:bodyPr>
            <a:normAutofit/>
          </a:bodyPr>
          <a:lstStyle/>
          <a:p>
            <a:pPr algn="l"/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Случай из жизни</a:t>
            </a:r>
            <a:b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br>
              <a:rPr lang="ru-RU" sz="2220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В Германии и Швейцарии есть города с одинаковым названием Лауфенбург, разделённые рекой. </a:t>
            </a:r>
            <a:b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В 2003 году они решили совместно построить новый мост — команды строителей работали навстречу друг другу. Однако незадолго до встречи стало очевидно, что две половины моста не стыкуются вертикально на 54 см из-за ошибок в расчётах, связанных с уровнем моря. </a:t>
            </a:r>
            <a:b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Дело в том, что немцы определяют его относительно Северного моря, а швейцарцы — относительно Средиземного. </a:t>
            </a:r>
            <a:b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r>
              <a:rPr lang="ru-RU" sz="1555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Хотя изначально инженеры знали о разнице в 27 см, каким-то образом вместо обнуления эта цифра удвоилась, и немецкую часть моста пришлось опускать.</a:t>
            </a:r>
            <a:b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b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</a:b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Что такое «эффективное общение»?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Что такое «эффективное общение»?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1635646"/>
            <a:ext cx="6624736" cy="1314450"/>
          </a:xfrm>
        </p:spPr>
        <p:txBody>
          <a:bodyPr>
            <a:normAutofit fontScale="25000"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Э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то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взаимовыгодный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процесс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приёму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и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передаче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u="sng" dirty="0" err="1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идей</a:t>
            </a:r>
            <a:r>
              <a:rPr lang="ru-RU" sz="6400" u="sng" dirty="0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u="sng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информации</a:t>
            </a:r>
            <a:r>
              <a:rPr lang="en-GB" sz="6400" u="sng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/ </a:t>
            </a:r>
            <a:r>
              <a:rPr lang="en-GB" sz="6400" u="sng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эмоций</a:t>
            </a:r>
            <a:r>
              <a:rPr lang="en-GB" sz="6400" i="1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от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одного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человека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другому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</a:t>
            </a:r>
            <a:r>
              <a:rPr lang="ru-RU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т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аким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образом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чтобы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принимающий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имел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насколько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возможно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полное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согласующееся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с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пониманием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передающего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,</a:t>
            </a:r>
            <a:endParaRPr lang="en-GB" sz="6400" dirty="0">
              <a:solidFill>
                <a:schemeClr val="tx1"/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6400" dirty="0" err="1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п</a:t>
            </a:r>
            <a:r>
              <a:rPr lang="en-GB" sz="6400" dirty="0" err="1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редставление</a:t>
            </a:r>
            <a:r>
              <a:rPr lang="en-GB" sz="6400" dirty="0" smtClean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об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этих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</a:t>
            </a:r>
            <a:r>
              <a:rPr lang="en-GB" sz="6400" i="1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идеях</a:t>
            </a:r>
            <a:r>
              <a:rPr lang="en-GB" sz="6400" i="1" dirty="0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 / </a:t>
            </a:r>
            <a:r>
              <a:rPr lang="en-GB" sz="6400" i="1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информации</a:t>
            </a:r>
            <a:r>
              <a:rPr lang="ru-RU" altLang="en-GB" sz="6400" i="1" dirty="0" err="1">
                <a:solidFill>
                  <a:schemeClr val="tx1"/>
                </a:solidFill>
                <a:latin typeface="Renins Light" pitchFamily="2" charset="0"/>
                <a:ea typeface="Renins Light" pitchFamily="2" charset="0"/>
                <a:cs typeface="Arial" panose="020B0604020202020204" pitchFamily="34" charset="0"/>
                <a:sym typeface="+mn-ea"/>
              </a:rPr>
              <a:t>.</a:t>
            </a:r>
            <a:endParaRPr lang="ru-RU" sz="64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56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5600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</a:t>
            </a:r>
            <a:endParaRPr lang="ru-RU" sz="5600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en-GB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Правило эффективного общения</a:t>
            </a:r>
            <a:endParaRPr lang="en-GB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1635646"/>
            <a:ext cx="6624736" cy="1314450"/>
          </a:xfrm>
        </p:spPr>
        <p:txBody>
          <a:bodyPr>
            <a:normAutofit fontScale="25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alt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     </a:t>
            </a:r>
            <a:r>
              <a:rPr 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O</a:t>
            </a:r>
            <a:r>
              <a:rPr lang="en-US" sz="6400" b="1" dirty="0" err="1">
                <a:solidFill>
                  <a:schemeClr val="tx1"/>
                </a:solidFill>
                <a:latin typeface="Renins Light" pitchFamily="2" charset="0"/>
                <a:sym typeface="+mn-ea"/>
              </a:rPr>
              <a:t>bjective</a:t>
            </a:r>
            <a:r>
              <a:rPr lang="en-GB" sz="6400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		</a:t>
            </a:r>
            <a:r>
              <a:rPr lang="ru-RU" sz="6400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 </a:t>
            </a:r>
            <a:r>
              <a:rPr lang="ru-RU" sz="6400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</a:t>
            </a:r>
            <a:r>
              <a:rPr lang="en-GB" sz="6400" b="1" dirty="0" err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Цель</a:t>
            </a:r>
            <a:endParaRPr lang="en-GB" sz="64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ru-RU" alt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     </a:t>
            </a:r>
            <a:r>
              <a:rPr 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P</a:t>
            </a:r>
            <a:r>
              <a:rPr 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lan		</a:t>
            </a:r>
            <a:r>
              <a:rPr lang="ru-RU" sz="64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           </a:t>
            </a:r>
            <a:r>
              <a:rPr lang="en-GB" sz="6400" b="1" dirty="0" err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План</a:t>
            </a:r>
            <a:endParaRPr lang="en-GB" sz="64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ru-RU" alt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        </a:t>
            </a:r>
            <a:r>
              <a:rPr 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E</a:t>
            </a:r>
            <a:r>
              <a:rPr 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xpectations	</a:t>
            </a:r>
            <a:r>
              <a:rPr lang="ru-RU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</a:t>
            </a:r>
            <a:r>
              <a:rPr lang="ru-RU" sz="64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                  </a:t>
            </a:r>
            <a:r>
              <a:rPr lang="en-GB" sz="6400" b="1" dirty="0" err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Ожидания</a:t>
            </a:r>
            <a:endParaRPr lang="en-GB" sz="6400" b="1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	</a:t>
            </a:r>
            <a:r>
              <a:rPr lang="ru-RU" alt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    </a:t>
            </a:r>
            <a:r>
              <a:rPr lang="en-GB" sz="6400" b="1" dirty="0">
                <a:solidFill>
                  <a:srgbClr val="FF0000"/>
                </a:solidFill>
                <a:latin typeface="Renins Light" pitchFamily="2" charset="0"/>
                <a:sym typeface="+mn-ea"/>
              </a:rPr>
              <a:t>N</a:t>
            </a:r>
            <a:r>
              <a:rPr lang="en-GB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ecessity		</a:t>
            </a:r>
            <a:r>
              <a:rPr lang="ru-RU" sz="64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</a:t>
            </a:r>
            <a:r>
              <a:rPr lang="ru-RU" sz="64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  </a:t>
            </a:r>
            <a:r>
              <a:rPr lang="en-GB" sz="6400" b="1" dirty="0" err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Необходимость</a:t>
            </a:r>
            <a:endParaRPr lang="ru-RU" sz="6400" dirty="0">
              <a:solidFill>
                <a:schemeClr val="tx1"/>
              </a:solidFill>
              <a:latin typeface="Renins Light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Аксиомы коммуникации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355" y="1635760"/>
            <a:ext cx="6624955" cy="1988820"/>
          </a:xfrm>
        </p:spPr>
        <p:txBody>
          <a:bodyPr>
            <a:normAutofit fontScale="70000"/>
          </a:bodyPr>
          <a:lstStyle/>
          <a:p>
            <a:pPr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Коммуникация всегда осуществляется на двух уровнях: </a:t>
            </a: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  </a:t>
            </a:r>
            <a:endParaRPr lang="ru-RU" sz="2000" b="1" dirty="0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1) на уровне фактов и содержания</a:t>
            </a:r>
            <a:b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2)на </a:t>
            </a:r>
            <a:r>
              <a:rPr lang="ru-RU" sz="20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уровне эмоций и </a:t>
            </a: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отношений</a:t>
            </a:r>
            <a:b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b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r>
              <a:rPr lang="ru-RU" sz="2000" b="1" dirty="0" smtClean="0">
                <a:latin typeface="Renins Light" pitchFamily="2" charset="0"/>
                <a:sym typeface="+mn-ea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Уровень эмоций и отношений </a:t>
            </a:r>
            <a:endParaRPr lang="ru-RU" sz="2000" b="1" dirty="0" smtClean="0">
              <a:solidFill>
                <a:schemeClr val="tx1"/>
              </a:solidFill>
              <a:latin typeface="Renins Light" pitchFamily="2" charset="0"/>
              <a:sym typeface="+mn-ea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является доминирующим (определяющим)</a:t>
            </a:r>
            <a:r>
              <a:rPr lang="ru-RU" sz="2000" b="1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"/>
            <a:ext cx="9144000" cy="516826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470" y="1635646"/>
            <a:ext cx="6624736" cy="131445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5600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		</a:t>
            </a:r>
            <a:r>
              <a:rPr lang="ru-RU" sz="5600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      </a:t>
            </a:r>
            <a:r>
              <a:rPr lang="ru-RU" sz="5600" dirty="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</a:t>
            </a: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  <p:graphicFrame>
        <p:nvGraphicFramePr>
          <p:cNvPr id="304132" name="Object 2"/>
          <p:cNvGraphicFramePr>
            <a:graphicFrameLocks noChangeAspect="1"/>
          </p:cNvGraphicFramePr>
          <p:nvPr/>
        </p:nvGraphicFramePr>
        <p:xfrm>
          <a:off x="4211955" y="123190"/>
          <a:ext cx="3789680" cy="467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9525" imgH="9525" progId="">
                  <p:embed/>
                </p:oleObj>
              </mc:Choice>
              <mc:Fallback>
                <p:oleObj name="" r:id="rId2" imgW="9525" imgH="9525" progId="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t="9200"/>
                      <a:stretch>
                        <a:fillRect/>
                      </a:stretch>
                    </p:blipFill>
                    <p:spPr>
                      <a:xfrm>
                        <a:off x="4211955" y="123190"/>
                        <a:ext cx="3789680" cy="4675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>
            <a:normAutofit/>
          </a:bodyPr>
          <a:lstStyle/>
          <a:p>
            <a:r>
              <a:rPr lang="ru-RU" sz="2220" b="1" smtClean="0">
                <a:solidFill>
                  <a:schemeClr val="accent1">
                    <a:lumMod val="75000"/>
                  </a:schemeClr>
                </a:solidFill>
                <a:latin typeface="Renins Light" pitchFamily="2" charset="0"/>
                <a:sym typeface="+mn-ea"/>
              </a:rPr>
              <a:t>Конгруэнтность</a:t>
            </a:r>
            <a:endParaRPr lang="ru-RU" sz="2220" b="1" dirty="0" smtClean="0">
              <a:solidFill>
                <a:schemeClr val="accent1">
                  <a:lumMod val="75000"/>
                </a:schemeClr>
              </a:solidFill>
              <a:latin typeface="Renins Light" pitchFamily="2" charset="0"/>
              <a:ea typeface="Renins Light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635760"/>
            <a:ext cx="4258310" cy="1988820"/>
          </a:xfrm>
        </p:spPr>
        <p:txBody>
          <a:bodyPr>
            <a:normAutofit fontScale="25000"/>
          </a:bodyPr>
          <a:lstStyle/>
          <a:p>
            <a:pPr>
              <a:lnSpc>
                <a:spcPct val="90000"/>
              </a:lnSpc>
            </a:pPr>
            <a:r>
              <a:rPr lang="ru-RU" sz="5600" b="1" u="sng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«Конгруэнтный»</a:t>
            </a: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- </a:t>
            </a: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соответствующий, совпадающий</a:t>
            </a:r>
            <a:b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</a:b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>
              <a:lnSpc>
                <a:spcPct val="90000"/>
              </a:lnSpc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«</a:t>
            </a:r>
            <a:r>
              <a:rPr lang="ru-RU" sz="5600" b="1" u="sng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Конгруэнтное сообщение»</a:t>
            </a: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 - </a:t>
            </a:r>
            <a:endParaRPr lang="ru-RU" sz="5600" smtClean="0">
              <a:solidFill>
                <a:schemeClr val="tx1"/>
              </a:solidFill>
              <a:latin typeface="Renins Light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5600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</a:t>
            </a: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совпадающее по всем трём каналам: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	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вербальному, 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паравербальному</a:t>
            </a:r>
            <a:endParaRPr lang="ru-RU" sz="5600" b="1" smtClean="0">
              <a:solidFill>
                <a:schemeClr val="tx1"/>
              </a:solidFill>
              <a:latin typeface="Renins Light" pitchFamily="2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5600" b="1" smtClean="0">
                <a:solidFill>
                  <a:schemeClr val="tx1"/>
                </a:solidFill>
                <a:latin typeface="Renins Light" pitchFamily="2" charset="0"/>
                <a:sym typeface="+mn-ea"/>
              </a:rPr>
              <a:t>- невербальному</a:t>
            </a:r>
            <a:r>
              <a:rPr lang="ru-RU" sz="5600" b="1" dirty="0">
                <a:solidFill>
                  <a:schemeClr val="tx1"/>
                </a:solidFill>
                <a:latin typeface="Renins Light" pitchFamily="2" charset="0"/>
                <a:sym typeface="+mn-ea"/>
              </a:rPr>
              <a:t>   </a:t>
            </a:r>
            <a:endParaRPr lang="ru-RU" sz="5600" b="1" dirty="0">
              <a:solidFill>
                <a:schemeClr val="tx1"/>
              </a:solidFill>
              <a:latin typeface="Renins Light" pitchFamily="2" charset="0"/>
              <a:sym typeface="+mn-e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546350"/>
            <a:ext cx="1056640" cy="19621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85" y="2860040"/>
            <a:ext cx="1656715" cy="1139825"/>
          </a:xfrm>
          <a:prstGeom prst="rect">
            <a:avLst/>
          </a:prstGeom>
        </p:spPr>
      </p:pic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2411730" y="3004185"/>
            <a:ext cx="796290" cy="93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4" rIns="80147" bIns="40074">
            <a:noAutofit/>
          </a:bodyPr>
          <a:p>
            <a:pPr defTabSz="871855"/>
            <a:r>
              <a:rPr lang="ru-RU" sz="1400">
                <a:latin typeface="Renins Light" pitchFamily="2" charset="0"/>
              </a:rPr>
              <a:t>  Очень</a:t>
            </a:r>
            <a:endParaRPr lang="ru-RU" sz="1400">
              <a:latin typeface="Renins Light" pitchFamily="2" charset="0"/>
            </a:endParaRPr>
          </a:p>
          <a:p>
            <a:pPr defTabSz="871855"/>
            <a:r>
              <a:rPr lang="ru-RU" sz="1400">
                <a:latin typeface="Renins Light" pitchFamily="2" charset="0"/>
              </a:rPr>
              <a:t>    рад </a:t>
            </a:r>
            <a:endParaRPr lang="ru-RU" sz="1400">
              <a:latin typeface="Renins Light" pitchFamily="2" charset="0"/>
            </a:endParaRPr>
          </a:p>
          <a:p>
            <a:pPr defTabSz="871855"/>
            <a:r>
              <a:rPr lang="ru-RU" sz="1400">
                <a:latin typeface="Renins Light" pitchFamily="2" charset="0"/>
              </a:rPr>
              <a:t>встрече</a:t>
            </a:r>
            <a:endParaRPr lang="ru-RU" sz="1400">
              <a:latin typeface="Renins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5010</Words>
  <Application>WPS Presentation</Application>
  <PresentationFormat>Экран (16:9)</PresentationFormat>
  <Paragraphs>168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Microsoft YaHei</vt:lpstr>
      <vt:lpstr>Arial Unicode MS</vt:lpstr>
      <vt:lpstr>Renins Light</vt:lpstr>
      <vt:lpstr>Segoe Print</vt:lpstr>
      <vt:lpstr>Verdana</vt:lpstr>
      <vt:lpstr>Arial</vt:lpstr>
      <vt:lpstr>Symbol</vt:lpstr>
      <vt:lpstr>sans-serif</vt:lpstr>
      <vt:lpstr>Тема Office</vt:lpstr>
      <vt:lpstr>Тема:</vt:lpstr>
      <vt:lpstr>PowerPoint 演示文稿</vt:lpstr>
      <vt:lpstr>УЧАСТИЕ В ЭТОМ ТРЕНИНГЕ ПОЗВОЛИТ ВАМ :</vt:lpstr>
      <vt:lpstr>Что такое «эффективное общение»?</vt:lpstr>
      <vt:lpstr>Что такое «эффективное общение»?</vt:lpstr>
      <vt:lpstr>Что такое «эффективное общение»?</vt:lpstr>
      <vt:lpstr>Аксиомы коммуникации</vt:lpstr>
      <vt:lpstr>Правило эффективного общения</vt:lpstr>
      <vt:lpstr>Правило эффективного общения</vt:lpstr>
      <vt:lpstr>Конгруэнтность</vt:lpstr>
      <vt:lpstr>Провал в коммуникации</vt:lpstr>
      <vt:lpstr>Конгруэнтность</vt:lpstr>
      <vt:lpstr>Провал в коммуникации</vt:lpstr>
      <vt:lpstr>Приемы раппорта в коммуникации</vt:lpstr>
      <vt:lpstr>Раппорт коммуникации</vt:lpstr>
      <vt:lpstr>Приемы раппорта в коммуникации</vt:lpstr>
      <vt:lpstr>Приемы раппорта в коммуникации</vt:lpstr>
      <vt:lpstr>Эффективное слушание</vt:lpstr>
      <vt:lpstr>Эмпатическое слушание</vt:lpstr>
      <vt:lpstr>Эмпатическое слушание</vt:lpstr>
      <vt:lpstr>Модель 4-х ушей (тренировка)</vt:lpstr>
      <vt:lpstr>Итоги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otdel_K</dc:creator>
  <cp:lastModifiedBy>User</cp:lastModifiedBy>
  <cp:revision>6</cp:revision>
  <dcterms:created xsi:type="dcterms:W3CDTF">2023-11-13T08:46:00Z</dcterms:created>
  <dcterms:modified xsi:type="dcterms:W3CDTF">2024-11-14T07:46:39Z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6EB0FF96031E46C6924075C063A9C952_13</vt:lpwstr>
  </property>
  <property fmtid="{D5CDD505-2E9C-101B-9397-08002B2CF9AE}" pid="3" name="KSOProductBuildVer">
    <vt:lpwstr>1049-12.2.0.18607</vt:lpwstr>
  </property>
</Properties>
</file>